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4" r:id="rId2"/>
    <p:sldId id="265" r:id="rId3"/>
    <p:sldId id="267" r:id="rId4"/>
    <p:sldId id="268" r:id="rId5"/>
    <p:sldId id="269" r:id="rId6"/>
    <p:sldId id="270" r:id="rId7"/>
    <p:sldId id="271" r:id="rId8"/>
    <p:sldId id="272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2" autoAdjust="0"/>
    <p:restoredTop sz="45045" autoAdjust="0"/>
  </p:normalViewPr>
  <p:slideViewPr>
    <p:cSldViewPr>
      <p:cViewPr varScale="1">
        <p:scale>
          <a:sx n="73" d="100"/>
          <a:sy n="73" d="100"/>
        </p:scale>
        <p:origin x="-129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654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91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88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5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02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6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5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47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3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1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4738B-A18B-46C5-967C-84FD23C5940E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DCFAC-0AE6-4613-856A-2A2D47E0C62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6863072"/>
          </a:xfrm>
          <a:prstGeom prst="rect">
            <a:avLst/>
          </a:prstGeom>
          <a:blipFill dpi="0" rotWithShape="1">
            <a:blip r:embed="rId14">
              <a:alphaModFix amt="65000"/>
            </a:blip>
            <a:srcRect/>
            <a:stretch>
              <a:fillRect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73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03740" y="622212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휴먼모음T" pitchFamily="18" charset="-127"/>
                <a:ea typeface="휴먼모음T" pitchFamily="18" charset="-127"/>
              </a:rPr>
              <a:t>박기범 최선우</a:t>
            </a:r>
            <a:endParaRPr lang="ko-KR" altLang="en-US" sz="25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952" y="1124744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휴먼편지체" pitchFamily="18" charset="-127"/>
                <a:ea typeface="휴먼편지체" pitchFamily="18" charset="-127"/>
              </a:rPr>
              <a:t>송 변전실무</a:t>
            </a:r>
            <a:endParaRPr lang="ko-KR" altLang="en-US" sz="60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2276872"/>
            <a:ext cx="77048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 smtClean="0">
                <a:latin typeface="휴먼편지체" pitchFamily="18" charset="-127"/>
                <a:ea typeface="휴먼편지체" pitchFamily="18" charset="-127"/>
              </a:rPr>
              <a:t>-</a:t>
            </a:r>
            <a:r>
              <a:rPr lang="ko-KR" altLang="en-US" sz="4500" dirty="0" smtClean="0">
                <a:latin typeface="휴먼편지체" pitchFamily="18" charset="-127"/>
                <a:ea typeface="휴먼편지체" pitchFamily="18" charset="-127"/>
              </a:rPr>
              <a:t>변전소</a:t>
            </a:r>
            <a:r>
              <a:rPr lang="en-US" altLang="ko-KR" sz="4500" dirty="0" smtClean="0">
                <a:latin typeface="휴먼편지체" pitchFamily="18" charset="-127"/>
                <a:ea typeface="휴먼편지체" pitchFamily="18" charset="-127"/>
              </a:rPr>
              <a:t>-</a:t>
            </a:r>
            <a:endParaRPr lang="ko-KR" altLang="en-US" sz="45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2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8131" y="260648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휴먼편지체" pitchFamily="18" charset="-127"/>
                <a:ea typeface="휴먼편지체" pitchFamily="18" charset="-127"/>
              </a:rPr>
              <a:t>목</a:t>
            </a:r>
            <a:r>
              <a:rPr lang="ko-KR" altLang="en-US" sz="6000" dirty="0">
                <a:latin typeface="휴먼편지체" pitchFamily="18" charset="-127"/>
                <a:ea typeface="휴먼편지체" pitchFamily="18" charset="-127"/>
              </a:rPr>
              <a:t>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3648" y="2001258"/>
            <a:ext cx="7483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휴먼편지체" pitchFamily="18" charset="-127"/>
                <a:ea typeface="휴먼편지체" pitchFamily="18" charset="-127"/>
              </a:rPr>
              <a:t>1. </a:t>
            </a:r>
            <a:r>
              <a:rPr lang="ko-KR" altLang="en-US" sz="3000" b="1" dirty="0" smtClean="0">
                <a:latin typeface="휴먼편지체" pitchFamily="18" charset="-127"/>
                <a:ea typeface="휴먼편지체" pitchFamily="18" charset="-127"/>
              </a:rPr>
              <a:t>변전소의 </a:t>
            </a:r>
            <a:r>
              <a:rPr lang="ko-KR" altLang="en-US" sz="3000" b="1" dirty="0" smtClean="0">
                <a:solidFill>
                  <a:srgbClr val="FF0000"/>
                </a:solidFill>
                <a:latin typeface="휴먼편지체" pitchFamily="18" charset="-127"/>
                <a:ea typeface="휴먼편지체" pitchFamily="18" charset="-127"/>
              </a:rPr>
              <a:t>정의</a:t>
            </a:r>
            <a:endParaRPr lang="ko-KR" altLang="en-US" sz="3000" b="1" dirty="0">
              <a:solidFill>
                <a:srgbClr val="FF0000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3648" y="2951025"/>
            <a:ext cx="7483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휴먼편지체" pitchFamily="18" charset="-127"/>
                <a:ea typeface="휴먼편지체" pitchFamily="18" charset="-127"/>
              </a:rPr>
              <a:t>2. </a:t>
            </a:r>
            <a:r>
              <a:rPr lang="ko-KR" altLang="en-US" sz="3000" b="1" dirty="0" smtClean="0">
                <a:latin typeface="휴먼편지체" pitchFamily="18" charset="-127"/>
                <a:ea typeface="휴먼편지체" pitchFamily="18" charset="-127"/>
              </a:rPr>
              <a:t>변전소의 </a:t>
            </a:r>
            <a:r>
              <a:rPr lang="ko-KR" altLang="en-US" sz="3000" b="1" dirty="0" smtClean="0">
                <a:solidFill>
                  <a:srgbClr val="FF0000"/>
                </a:solidFill>
                <a:latin typeface="휴먼편지체" pitchFamily="18" charset="-127"/>
                <a:ea typeface="휴먼편지체" pitchFamily="18" charset="-127"/>
              </a:rPr>
              <a:t>기능</a:t>
            </a:r>
            <a:endParaRPr lang="ko-KR" altLang="en-US" sz="3000" b="1" dirty="0">
              <a:solidFill>
                <a:srgbClr val="FF0000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3648" y="3900791"/>
            <a:ext cx="7483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휴먼편지체" pitchFamily="18" charset="-127"/>
                <a:ea typeface="휴먼편지체" pitchFamily="18" charset="-127"/>
              </a:rPr>
              <a:t>3</a:t>
            </a:r>
            <a:r>
              <a:rPr lang="en-US" altLang="ko-KR" sz="30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3000" b="1" dirty="0" smtClean="0">
                <a:latin typeface="휴먼편지체" pitchFamily="18" charset="-127"/>
                <a:ea typeface="휴먼편지체" pitchFamily="18" charset="-127"/>
              </a:rPr>
              <a:t>변전소의 </a:t>
            </a:r>
            <a:r>
              <a:rPr lang="ko-KR" altLang="en-US" sz="3000" b="1" dirty="0" smtClean="0">
                <a:solidFill>
                  <a:srgbClr val="FF0000"/>
                </a:solidFill>
                <a:latin typeface="휴먼편지체" pitchFamily="18" charset="-127"/>
                <a:ea typeface="휴먼편지체" pitchFamily="18" charset="-127"/>
              </a:rPr>
              <a:t>분류</a:t>
            </a:r>
            <a:r>
              <a:rPr lang="en-US" altLang="ko-KR" sz="30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endParaRPr lang="ko-KR" altLang="en-US" sz="30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3648" y="4850558"/>
            <a:ext cx="7483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휴먼편지체" pitchFamily="18" charset="-127"/>
                <a:ea typeface="휴먼편지체" pitchFamily="18" charset="-127"/>
              </a:rPr>
              <a:t>4</a:t>
            </a:r>
            <a:r>
              <a:rPr lang="en-US" altLang="ko-KR" sz="30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3000" b="1" dirty="0" smtClean="0">
                <a:latin typeface="휴먼편지체" pitchFamily="18" charset="-127"/>
                <a:ea typeface="휴먼편지체" pitchFamily="18" charset="-127"/>
              </a:rPr>
              <a:t>변전소의 </a:t>
            </a:r>
            <a:r>
              <a:rPr lang="ko-KR" altLang="en-US" sz="3000" b="1" dirty="0" smtClean="0">
                <a:solidFill>
                  <a:srgbClr val="FF0000"/>
                </a:solidFill>
                <a:latin typeface="휴먼편지체" pitchFamily="18" charset="-127"/>
                <a:ea typeface="휴먼편지체" pitchFamily="18" charset="-127"/>
              </a:rPr>
              <a:t>주요설비</a:t>
            </a:r>
            <a:r>
              <a:rPr lang="en-US" altLang="ko-KR" sz="30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endParaRPr lang="ko-KR" altLang="en-US" sz="30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3648" y="5800325"/>
            <a:ext cx="7483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휴먼편지체" pitchFamily="18" charset="-127"/>
                <a:ea typeface="휴먼편지체" pitchFamily="18" charset="-127"/>
              </a:rPr>
              <a:t>5</a:t>
            </a:r>
            <a:r>
              <a:rPr lang="en-US" altLang="ko-KR" sz="30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3000" b="1" dirty="0" smtClean="0">
                <a:latin typeface="휴먼편지체" pitchFamily="18" charset="-127"/>
                <a:ea typeface="휴먼편지체" pitchFamily="18" charset="-127"/>
              </a:rPr>
              <a:t>변전소의 </a:t>
            </a:r>
            <a:r>
              <a:rPr lang="ko-KR" altLang="en-US" sz="3000" b="1" dirty="0" smtClean="0">
                <a:solidFill>
                  <a:srgbClr val="FF0000"/>
                </a:solidFill>
                <a:latin typeface="휴먼편지체" pitchFamily="18" charset="-127"/>
                <a:ea typeface="휴먼편지체" pitchFamily="18" charset="-127"/>
              </a:rPr>
              <a:t>미래전망</a:t>
            </a:r>
            <a:endParaRPr lang="ko-KR" altLang="en-US" sz="3000" b="1" dirty="0">
              <a:solidFill>
                <a:srgbClr val="FF0000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294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8131" y="26064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휴먼편지체" pitchFamily="18" charset="-127"/>
                <a:ea typeface="휴먼편지체" pitchFamily="18" charset="-127"/>
              </a:rPr>
              <a:t>변전소의 정의</a:t>
            </a:r>
            <a:endParaRPr lang="ko-KR" altLang="en-US" sz="5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11560" y="4653136"/>
            <a:ext cx="1224136" cy="1224136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단로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1763465" y="4667071"/>
            <a:ext cx="1224136" cy="1224136"/>
          </a:xfrm>
          <a:prstGeom prst="flowChartAlternateProcess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차단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</a:t>
            </a:r>
          </a:p>
        </p:txBody>
      </p:sp>
      <p:sp>
        <p:nvSpPr>
          <p:cNvPr id="15" name="순서도: 대체 처리 14"/>
          <p:cNvSpPr/>
          <p:nvPr/>
        </p:nvSpPr>
        <p:spPr>
          <a:xfrm>
            <a:off x="3327458" y="4163015"/>
            <a:ext cx="1152128" cy="2232248"/>
          </a:xfrm>
          <a:prstGeom prst="flowChartAlternateProcess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주변압기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순서도: 대체 처리 15"/>
          <p:cNvSpPr/>
          <p:nvPr/>
        </p:nvSpPr>
        <p:spPr>
          <a:xfrm>
            <a:off x="4512425" y="4163015"/>
            <a:ext cx="1152128" cy="2232248"/>
          </a:xfrm>
          <a:prstGeom prst="flowChartAlternateProcess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주변압기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5964290" y="4667071"/>
            <a:ext cx="1224136" cy="1224136"/>
          </a:xfrm>
          <a:prstGeom prst="flowChartAlternateProcess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차단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</a:t>
            </a:r>
          </a:p>
        </p:txBody>
      </p:sp>
      <p:sp>
        <p:nvSpPr>
          <p:cNvPr id="18" name="타원 17"/>
          <p:cNvSpPr/>
          <p:nvPr/>
        </p:nvSpPr>
        <p:spPr>
          <a:xfrm>
            <a:off x="7596336" y="4653136"/>
            <a:ext cx="1224136" cy="1224136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단로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직선 화살표 연결선 20"/>
          <p:cNvCxnSpPr>
            <a:stCxn id="13" idx="6"/>
            <a:endCxn id="14" idx="1"/>
          </p:cNvCxnSpPr>
          <p:nvPr/>
        </p:nvCxnSpPr>
        <p:spPr>
          <a:xfrm>
            <a:off x="1435696" y="5265204"/>
            <a:ext cx="327769" cy="1393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3"/>
            <a:endCxn id="15" idx="1"/>
          </p:cNvCxnSpPr>
          <p:nvPr/>
        </p:nvCxnSpPr>
        <p:spPr>
          <a:xfrm>
            <a:off x="2987601" y="5279139"/>
            <a:ext cx="339857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6" idx="3"/>
            <a:endCxn id="17" idx="1"/>
          </p:cNvCxnSpPr>
          <p:nvPr/>
        </p:nvCxnSpPr>
        <p:spPr>
          <a:xfrm>
            <a:off x="5664553" y="5279139"/>
            <a:ext cx="299737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7" idx="3"/>
            <a:endCxn id="18" idx="2"/>
          </p:cNvCxnSpPr>
          <p:nvPr/>
        </p:nvCxnSpPr>
        <p:spPr>
          <a:xfrm flipV="1">
            <a:off x="7188426" y="5265204"/>
            <a:ext cx="407910" cy="1393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7" y="1242356"/>
            <a:ext cx="4318999" cy="2756390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7" name="TextBox 36"/>
          <p:cNvSpPr txBox="1"/>
          <p:nvPr/>
        </p:nvSpPr>
        <p:spPr>
          <a:xfrm>
            <a:off x="4765793" y="1835721"/>
            <a:ext cx="403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휴먼편지체" pitchFamily="18" charset="-127"/>
                <a:ea typeface="휴먼편지체" pitchFamily="18" charset="-127"/>
              </a:rPr>
              <a:t>전력을 집중</a:t>
            </a:r>
            <a:r>
              <a:rPr lang="en-US" altLang="ko-KR" sz="4800" dirty="0">
                <a:latin typeface="휴먼편지체" pitchFamily="18" charset="-127"/>
                <a:ea typeface="휴먼편지체" pitchFamily="18" charset="-127"/>
              </a:rPr>
              <a:t>,</a:t>
            </a:r>
            <a:r>
              <a:rPr lang="ko-KR" altLang="en-US" sz="4800" dirty="0" smtClean="0">
                <a:latin typeface="휴먼편지체" pitchFamily="18" charset="-127"/>
                <a:ea typeface="휴먼편지체" pitchFamily="18" charset="-127"/>
              </a:rPr>
              <a:t>배분</a:t>
            </a:r>
            <a:r>
              <a:rPr lang="en-US" altLang="ko-KR" sz="4800" dirty="0" smtClean="0">
                <a:latin typeface="휴먼편지체" pitchFamily="18" charset="-127"/>
                <a:ea typeface="휴먼편지체" pitchFamily="18" charset="-127"/>
              </a:rPr>
              <a:t>,</a:t>
            </a:r>
            <a:r>
              <a:rPr lang="ko-KR" altLang="en-US" sz="4800" dirty="0" smtClean="0">
                <a:latin typeface="휴먼편지체" pitchFamily="18" charset="-127"/>
                <a:ea typeface="휴먼편지체" pitchFamily="18" charset="-127"/>
              </a:rPr>
              <a:t>변성하는 곳 </a:t>
            </a:r>
            <a:endParaRPr lang="ko-KR" altLang="en-US" sz="48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570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휴먼편지체" pitchFamily="18" charset="-127"/>
                <a:ea typeface="휴먼편지체" pitchFamily="18" charset="-127"/>
              </a:rPr>
              <a:t>변전소의 기능</a:t>
            </a:r>
            <a:endParaRPr lang="ko-KR" altLang="en-US" sz="5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4400" dirty="0" smtClean="0">
                <a:latin typeface="HY엽서M" pitchFamily="18" charset="-127"/>
                <a:ea typeface="HY엽서M" pitchFamily="18" charset="-127"/>
              </a:rPr>
              <a:t>전압 </a:t>
            </a:r>
            <a:r>
              <a:rPr lang="ko-KR" altLang="en-US" sz="4400" dirty="0" smtClean="0">
                <a:solidFill>
                  <a:srgbClr val="FF0000"/>
                </a:solidFill>
                <a:latin typeface="HY엽서M" pitchFamily="18" charset="-127"/>
                <a:ea typeface="HY엽서M" pitchFamily="18" charset="-127"/>
              </a:rPr>
              <a:t>변성</a:t>
            </a:r>
            <a:r>
              <a:rPr lang="ko-KR" altLang="en-US" sz="4400" dirty="0" smtClean="0">
                <a:latin typeface="HY엽서M" pitchFamily="18" charset="-127"/>
                <a:ea typeface="HY엽서M" pitchFamily="18" charset="-127"/>
              </a:rPr>
              <a:t> 및 전압 관리</a:t>
            </a:r>
            <a:endParaRPr lang="en-US" altLang="ko-KR" sz="4400" dirty="0" smtClean="0">
              <a:latin typeface="HY엽서M" pitchFamily="18" charset="-127"/>
              <a:ea typeface="HY엽서M" pitchFamily="18" charset="-127"/>
            </a:endParaRPr>
          </a:p>
          <a:p>
            <a:r>
              <a:rPr lang="ko-KR" altLang="en-US" sz="4400" dirty="0" smtClean="0">
                <a:latin typeface="HY엽서M" pitchFamily="18" charset="-127"/>
                <a:ea typeface="HY엽서M" pitchFamily="18" charset="-127"/>
              </a:rPr>
              <a:t>전력의 </a:t>
            </a:r>
            <a:r>
              <a:rPr lang="ko-KR" altLang="en-US" sz="4400" dirty="0" smtClean="0">
                <a:solidFill>
                  <a:srgbClr val="FF0000"/>
                </a:solidFill>
                <a:latin typeface="HY엽서M" pitchFamily="18" charset="-127"/>
                <a:ea typeface="HY엽서M" pitchFamily="18" charset="-127"/>
              </a:rPr>
              <a:t>집중</a:t>
            </a:r>
            <a:r>
              <a:rPr lang="ko-KR" altLang="en-US" sz="4400" dirty="0" smtClean="0">
                <a:latin typeface="HY엽서M" pitchFamily="18" charset="-127"/>
                <a:ea typeface="HY엽서M" pitchFamily="18" charset="-127"/>
              </a:rPr>
              <a:t>과 </a:t>
            </a:r>
            <a:r>
              <a:rPr lang="ko-KR" altLang="en-US" sz="4400" dirty="0" smtClean="0">
                <a:solidFill>
                  <a:srgbClr val="FF0000"/>
                </a:solidFill>
                <a:latin typeface="HY엽서M" pitchFamily="18" charset="-127"/>
                <a:ea typeface="HY엽서M" pitchFamily="18" charset="-127"/>
              </a:rPr>
              <a:t>배분</a:t>
            </a:r>
            <a:endParaRPr lang="en-US" altLang="ko-KR" sz="4400" dirty="0" smtClean="0">
              <a:solidFill>
                <a:srgbClr val="FF0000"/>
              </a:solidFill>
              <a:latin typeface="HY엽서M" pitchFamily="18" charset="-127"/>
              <a:ea typeface="HY엽서M" pitchFamily="18" charset="-127"/>
            </a:endParaRPr>
          </a:p>
          <a:p>
            <a:r>
              <a:rPr lang="ko-KR" altLang="en-US" sz="4400" dirty="0" smtClean="0">
                <a:latin typeface="HY엽서M" pitchFamily="18" charset="-127"/>
                <a:ea typeface="HY엽서M" pitchFamily="18" charset="-127"/>
              </a:rPr>
              <a:t>고전압 및 낙뢰 보호</a:t>
            </a:r>
            <a:endParaRPr lang="en-US" altLang="ko-KR" sz="4400" dirty="0" smtClean="0">
              <a:latin typeface="HY엽서M" pitchFamily="18" charset="-127"/>
              <a:ea typeface="HY엽서M" pitchFamily="18" charset="-127"/>
            </a:endParaRPr>
          </a:p>
          <a:p>
            <a:r>
              <a:rPr lang="ko-KR" altLang="en-US" sz="4400" dirty="0" smtClean="0">
                <a:latin typeface="HY엽서M" pitchFamily="18" charset="-127"/>
                <a:ea typeface="HY엽서M" pitchFamily="18" charset="-127"/>
              </a:rPr>
              <a:t>고장차단</a:t>
            </a:r>
            <a:endParaRPr lang="en-US" altLang="ko-KR" sz="4400" dirty="0" smtClean="0">
              <a:latin typeface="HY엽서M" pitchFamily="18" charset="-127"/>
              <a:ea typeface="HY엽서M" pitchFamily="18" charset="-127"/>
            </a:endParaRPr>
          </a:p>
          <a:p>
            <a:r>
              <a:rPr lang="ko-KR" altLang="en-US" sz="4400" dirty="0" smtClean="0">
                <a:latin typeface="HY엽서M" pitchFamily="18" charset="-127"/>
                <a:ea typeface="HY엽서M" pitchFamily="18" charset="-127"/>
              </a:rPr>
              <a:t>전력 </a:t>
            </a:r>
            <a:r>
              <a:rPr lang="ko-KR" altLang="en-US" sz="4400" dirty="0" smtClean="0">
                <a:solidFill>
                  <a:srgbClr val="FF0000"/>
                </a:solidFill>
                <a:latin typeface="HY엽서M" pitchFamily="18" charset="-127"/>
                <a:ea typeface="HY엽서M" pitchFamily="18" charset="-127"/>
              </a:rPr>
              <a:t>품질 관리</a:t>
            </a:r>
            <a:endParaRPr lang="ko-KR" altLang="en-US" sz="4400" dirty="0">
              <a:solidFill>
                <a:srgbClr val="FF0000"/>
              </a:solidFill>
              <a:latin typeface="HY엽서M" pitchFamily="18" charset="-127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221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smtClean="0">
                <a:latin typeface="휴먼편지체" pitchFamily="18" charset="-127"/>
                <a:ea typeface="휴먼편지체" pitchFamily="18" charset="-127"/>
              </a:rPr>
              <a:t>변전소의 분류</a:t>
            </a:r>
            <a:endParaRPr lang="ko-KR" altLang="en-US" sz="540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772816"/>
            <a:ext cx="3538736" cy="4525963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용도</a:t>
            </a:r>
            <a:r>
              <a:rPr lang="ko-KR" altLang="en-US" sz="4000" dirty="0" smtClean="0">
                <a:latin typeface="휴먼모음T" pitchFamily="18" charset="-127"/>
                <a:ea typeface="휴먼모음T" pitchFamily="18" charset="-127"/>
              </a:rPr>
              <a:t>별 분류</a:t>
            </a:r>
            <a:endParaRPr lang="en-US" altLang="ko-KR" sz="40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r>
              <a:rPr lang="ko-KR" altLang="en-US" sz="3200" dirty="0" err="1" smtClean="0">
                <a:latin typeface="휴먼모음T" pitchFamily="18" charset="-127"/>
                <a:ea typeface="휴먼모음T" pitchFamily="18" charset="-127"/>
              </a:rPr>
              <a:t>승압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 변전소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차 변전소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차 변전소</a:t>
            </a:r>
            <a:endParaRPr lang="en-US" altLang="ko-KR" sz="3200" dirty="0">
              <a:latin typeface="휴먼모음T" pitchFamily="18" charset="-127"/>
              <a:ea typeface="휴먼모음T" pitchFamily="18" charset="-127"/>
            </a:endParaRPr>
          </a:p>
          <a:p>
            <a:pPr marL="400050" lvl="1" indent="0">
              <a:buNone/>
            </a:pPr>
            <a:endParaRPr lang="en-US" altLang="ko-KR" sz="36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endParaRPr lang="en-US" altLang="ko-KR" sz="36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572000" y="1772816"/>
            <a:ext cx="353873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형태</a:t>
            </a:r>
            <a:r>
              <a:rPr lang="ko-KR" altLang="en-US" sz="3600" dirty="0" smtClean="0">
                <a:latin typeface="휴먼모음T" pitchFamily="18" charset="-127"/>
                <a:ea typeface="휴먼모음T" pitchFamily="18" charset="-127"/>
              </a:rPr>
              <a:t>별 분류</a:t>
            </a:r>
            <a:endParaRPr lang="en-US" altLang="ko-KR" sz="36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옥외 </a:t>
            </a:r>
            <a:r>
              <a:rPr lang="ko-KR" altLang="en-US" sz="3200" dirty="0" err="1" smtClean="0">
                <a:latin typeface="휴먼모음T" pitchFamily="18" charset="-127"/>
                <a:ea typeface="휴먼모음T" pitchFamily="18" charset="-127"/>
              </a:rPr>
              <a:t>철구형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옥외 풀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GIS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형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옥외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GIS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형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옥내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GIS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형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지하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GIS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형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복합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GIS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형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  <a:p>
            <a:pPr marL="400050" lvl="1" indent="0">
              <a:buFont typeface="Arial" pitchFamily="34" charset="0"/>
              <a:buNone/>
            </a:pP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  <a:p>
            <a:pPr marL="914400" lvl="1" indent="-514350">
              <a:buFont typeface="+mj-lt"/>
              <a:buAutoNum type="arabicParenR"/>
            </a:pPr>
            <a:endParaRPr lang="en-US" altLang="ko-KR" sz="3200" dirty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1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휴먼편지체" pitchFamily="18" charset="-127"/>
                <a:ea typeface="휴먼편지체" pitchFamily="18" charset="-127"/>
              </a:rPr>
              <a:t>변전소의 주요 설비</a:t>
            </a:r>
            <a:endParaRPr lang="ko-KR" altLang="en-US" sz="5400" dirty="0"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988840"/>
            <a:ext cx="4973426" cy="4336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coolSlan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11560" y="2068809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주 변압기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501008"/>
            <a:ext cx="3384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HY엽서M" pitchFamily="18" charset="-127"/>
                <a:ea typeface="HY엽서M" pitchFamily="18" charset="-127"/>
              </a:rPr>
              <a:t>전압을 </a:t>
            </a:r>
            <a:r>
              <a:rPr lang="ko-KR" altLang="en-US" sz="3200" b="1" dirty="0" smtClean="0">
                <a:solidFill>
                  <a:srgbClr val="FF0000"/>
                </a:solidFill>
                <a:latin typeface="HY엽서M" pitchFamily="18" charset="-127"/>
                <a:ea typeface="HY엽서M" pitchFamily="18" charset="-127"/>
              </a:rPr>
              <a:t>변성</a:t>
            </a:r>
            <a:r>
              <a:rPr lang="ko-KR" altLang="en-US" sz="3200" b="1" dirty="0" smtClean="0">
                <a:latin typeface="HY엽서M" pitchFamily="18" charset="-127"/>
                <a:ea typeface="HY엽서M" pitchFamily="18" charset="-127"/>
              </a:rPr>
              <a:t>하기 위한 장치</a:t>
            </a:r>
            <a:endParaRPr lang="ko-KR" altLang="en-US" sz="3200" b="1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068809"/>
            <a:ext cx="4973425" cy="39524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93629" y="269612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개폐 장치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085" y="3978061"/>
            <a:ext cx="2790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고장 </a:t>
            </a:r>
            <a:r>
              <a:rPr lang="ko-KR" altLang="en-US" sz="3600" dirty="0" smtClean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차단</a:t>
            </a:r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을 담당하는 기기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3" y="1772816"/>
            <a:ext cx="4973424" cy="4392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1048171" y="237296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atin typeface="휴먼매직체" pitchFamily="18" charset="-127"/>
                <a:ea typeface="휴먼매직체" pitchFamily="18" charset="-127"/>
              </a:rPr>
              <a:t>조상 설비</a:t>
            </a:r>
            <a:endParaRPr lang="ko-KR" altLang="en-US" sz="360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06" y="3861048"/>
            <a:ext cx="3024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전압과 주파수의 </a:t>
            </a:r>
            <a:r>
              <a:rPr lang="ko-KR" altLang="en-US" sz="3600" dirty="0" err="1" smtClean="0">
                <a:latin typeface="휴먼매직체" pitchFamily="18" charset="-127"/>
                <a:ea typeface="휴먼매직체" pitchFamily="18" charset="-127"/>
              </a:rPr>
              <a:t>품잘을</a:t>
            </a:r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3600" dirty="0" smtClean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일정하게 유지</a:t>
            </a:r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하는 장치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772816"/>
            <a:ext cx="4829410" cy="4248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755576" y="1988840"/>
            <a:ext cx="262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계기용 변성기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2758" y="3536961"/>
            <a:ext cx="302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고전압을 적당한 전압으로 </a:t>
            </a:r>
            <a:r>
              <a:rPr lang="ko-KR" altLang="en-US" sz="3600" dirty="0" smtClean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변성</a:t>
            </a:r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해주는 기기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9" y="1564946"/>
            <a:ext cx="4932040" cy="514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/>
          <p:cNvSpPr txBox="1"/>
          <p:nvPr/>
        </p:nvSpPr>
        <p:spPr>
          <a:xfrm>
            <a:off x="1019087" y="2145289"/>
            <a:ext cx="208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latin typeface="휴먼매직체" pitchFamily="18" charset="-127"/>
                <a:ea typeface="휴먼매직체" pitchFamily="18" charset="-127"/>
              </a:rPr>
              <a:t>배전반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6880" y="3868698"/>
            <a:ext cx="3597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전압</a:t>
            </a:r>
            <a:r>
              <a:rPr lang="en-US" altLang="ko-KR" sz="3600" dirty="0" smtClean="0">
                <a:latin typeface="휴먼매직체" pitchFamily="18" charset="-127"/>
                <a:ea typeface="휴먼매직체" pitchFamily="18" charset="-127"/>
              </a:rPr>
              <a:t>,</a:t>
            </a:r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전류 전력 등을 </a:t>
            </a:r>
            <a:r>
              <a:rPr lang="ko-KR" altLang="en-US" sz="3600" dirty="0" smtClean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계측</a:t>
            </a:r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할 수 있는 기능을 갖춘 기기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89" y="2397887"/>
            <a:ext cx="4616520" cy="3644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904153" y="1665674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atin typeface="휴먼매직체" pitchFamily="18" charset="-127"/>
                <a:ea typeface="휴먼매직체" pitchFamily="18" charset="-127"/>
              </a:rPr>
              <a:t>보호 </a:t>
            </a:r>
            <a:r>
              <a:rPr lang="ko-KR" altLang="en-US" sz="3600" dirty="0" err="1" smtClean="0">
                <a:latin typeface="휴먼매직체" pitchFamily="18" charset="-127"/>
                <a:ea typeface="휴먼매직체" pitchFamily="18" charset="-127"/>
              </a:rPr>
              <a:t>계전기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106" y="396906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이상상태를 </a:t>
            </a:r>
            <a:r>
              <a:rPr lang="ko-KR" altLang="en-US" sz="3600" dirty="0" smtClean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판단</a:t>
            </a:r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하는 역할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167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  <p:bldP spid="14" grpId="0"/>
      <p:bldP spid="14" grpId="1"/>
      <p:bldP spid="16" grpId="0"/>
      <p:bldP spid="16" grpId="1"/>
      <p:bldP spid="17" grpId="0"/>
      <p:bldP spid="17" grpId="1"/>
      <p:bldP spid="19" grpId="0"/>
      <p:bldP spid="19" grpId="1"/>
      <p:bldP spid="20" grpId="0"/>
      <p:bldP spid="20" grpId="1"/>
      <p:bldP spid="22" grpId="0"/>
      <p:bldP spid="22" grpId="1"/>
      <p:bldP spid="23" grpId="0"/>
      <p:bldP spid="2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smtClean="0">
                <a:latin typeface="휴먼편지체" pitchFamily="18" charset="-127"/>
                <a:ea typeface="휴먼편지체" pitchFamily="18" charset="-127"/>
              </a:rPr>
              <a:t>변전소의 미래전망</a:t>
            </a:r>
            <a:endParaRPr lang="ko-KR" altLang="en-US" sz="540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휴먼매직체" pitchFamily="18" charset="-127"/>
                <a:ea typeface="휴먼매직체" pitchFamily="18" charset="-127"/>
              </a:rPr>
              <a:t>발전 환경의 변화</a:t>
            </a:r>
            <a:endParaRPr lang="ko-KR" altLang="en-US" sz="3600" dirty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1" y="2598417"/>
            <a:ext cx="4147599" cy="33139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563163"/>
            <a:ext cx="3888432" cy="32479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1043608" y="1772816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latin typeface="휴먼매직체" pitchFamily="18" charset="-127"/>
                <a:ea typeface="휴먼매직체" pitchFamily="18" charset="-127"/>
              </a:rPr>
              <a:t>부하의 변화</a:t>
            </a:r>
            <a:endParaRPr lang="ko-KR" altLang="en-US" sz="360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9" y="2708920"/>
            <a:ext cx="3312368" cy="38353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80" y="2419147"/>
            <a:ext cx="4536728" cy="43377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331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2636912"/>
            <a:ext cx="54887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 err="1" smtClean="0">
                <a:latin typeface="HY얕은샘물M" pitchFamily="18" charset="-127"/>
                <a:ea typeface="HY얕은샘물M" pitchFamily="18" charset="-127"/>
              </a:rPr>
              <a:t>삐까</a:t>
            </a:r>
            <a:r>
              <a:rPr lang="en-US" altLang="ko-KR" sz="13800" dirty="0" smtClean="0">
                <a:latin typeface="HY얕은샘물M" pitchFamily="18" charset="-127"/>
                <a:ea typeface="HY얕은샘물M" pitchFamily="18" charset="-127"/>
              </a:rPr>
              <a:t>~</a:t>
            </a:r>
            <a:endParaRPr lang="ko-KR" altLang="en-US" sz="13800" dirty="0"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76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3175">
          <a:solidFill>
            <a:srgbClr val="00B0F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161</Words>
  <Application>Microsoft Office PowerPoint</Application>
  <PresentationFormat>화면 슬라이드 쇼(4:3)</PresentationFormat>
  <Paragraphs>58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변전소의 기능</vt:lpstr>
      <vt:lpstr>변전소의 분류</vt:lpstr>
      <vt:lpstr>변전소의 주요 설비</vt:lpstr>
      <vt:lpstr>변전소의 미래전망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com02</dc:creator>
  <cp:lastModifiedBy>com02</cp:lastModifiedBy>
  <cp:revision>12</cp:revision>
  <dcterms:created xsi:type="dcterms:W3CDTF">2017-05-25T00:02:53Z</dcterms:created>
  <dcterms:modified xsi:type="dcterms:W3CDTF">2017-05-25T01:56:35Z</dcterms:modified>
</cp:coreProperties>
</file>